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4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5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5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5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52.png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6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6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7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7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71.png"/><Relationship Id="rId8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7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7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8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8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80.png"/><Relationship Id="rId8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9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9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93.png"/><Relationship Id="rId8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100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9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9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97.png"/><Relationship Id="rId8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103.png"/><Relationship Id="rId10" Type="http://schemas.openxmlformats.org/officeDocument/2006/relationships/image" Target="../media/image10.png"/><Relationship Id="rId19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4.png"/><Relationship Id="rId27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1.png"/><Relationship Id="rId21" Type="http://schemas.openxmlformats.org/officeDocument/2006/relationships/image" Target="../media/image2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36.JPG"/><Relationship Id="rId16" Type="http://schemas.openxmlformats.org/officeDocument/2006/relationships/image" Target="../media/image14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4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8.png"/><Relationship Id="rId19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4145815" y="1632280"/>
            <a:ext cx="7253823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FUTURE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412697" y="3301074"/>
            <a:ext cx="4987416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latin typeface="Cafe24 Ssurround" pitchFamily="34" charset="0"/>
                <a:cs typeface="Cafe24 Ssurround" pitchFamily="34" charset="0"/>
              </a:rPr>
              <a:t>TECH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248045" y="5268491"/>
            <a:ext cx="609524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주제:</a:t>
            </a:r>
            <a:endParaRPr lang="en-US" sz="1200" dirty="0"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797375" y="6015332"/>
            <a:ext cx="5925119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797171" y="5278127"/>
            <a:ext cx="6746285" cy="564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249931" y="6017308"/>
            <a:ext cx="776255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766405" y="1889509"/>
            <a:ext cx="6130503" cy="3661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 Column</a:t>
            </a: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 분석을 통한 반도체 불량률 확인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= 93.4%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fail= 6.6%</a:t>
            </a: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이를 통해서 양품과 불량품 간의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수 차이로 인한 데이터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불균형이 존재함을 알 수 있음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889509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7207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233018" y="2944298"/>
            <a:ext cx="558528" cy="247720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442770" y="2302408"/>
            <a:ext cx="1440241" cy="1440241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88598" y="2650829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Dataset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382166" y="316997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592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6" name="그룹 1056"/>
          <p:cNvGrpSpPr/>
          <p:nvPr/>
        </p:nvGrpSpPr>
        <p:grpSpPr>
          <a:xfrm>
            <a:off x="4133476" y="2300433"/>
            <a:ext cx="1440241" cy="1440241"/>
            <a:chOff x="6200213" y="3450649"/>
            <a:chExt cx="2160362" cy="2160362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00213" y="3450649"/>
              <a:ext cx="2160362" cy="2160362"/>
            </a:xfrm>
            <a:prstGeom prst="rect">
              <a:avLst/>
            </a:prstGeom>
          </p:spPr>
        </p:pic>
      </p:grpSp>
      <p:sp>
        <p:nvSpPr>
          <p:cNvPr id="166" name="Object 166"/>
          <p:cNvSpPr txBox="1"/>
          <p:nvPr/>
        </p:nvSpPr>
        <p:spPr>
          <a:xfrm>
            <a:off x="3379300" y="2648858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Time Column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4072870" y="3168000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591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7" name="그룹 1057"/>
          <p:cNvGrpSpPr/>
          <p:nvPr/>
        </p:nvGrpSpPr>
        <p:grpSpPr>
          <a:xfrm>
            <a:off x="6824206" y="2369004"/>
            <a:ext cx="1440241" cy="1440241"/>
            <a:chOff x="10236309" y="3553506"/>
            <a:chExt cx="2160362" cy="2160362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236309" y="3553506"/>
              <a:ext cx="2160362" cy="2160362"/>
            </a:xfrm>
            <a:prstGeom prst="rect">
              <a:avLst/>
            </a:prstGeom>
          </p:spPr>
        </p:pic>
      </p:grpSp>
      <p:sp>
        <p:nvSpPr>
          <p:cNvPr id="171" name="Object 171"/>
          <p:cNvSpPr txBox="1"/>
          <p:nvPr/>
        </p:nvSpPr>
        <p:spPr>
          <a:xfrm>
            <a:off x="6070002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(표준편차, 분산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6763604" y="3236571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437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8" name="그룹 1058"/>
          <p:cNvGrpSpPr/>
          <p:nvPr/>
        </p:nvGrpSpPr>
        <p:grpSpPr>
          <a:xfrm>
            <a:off x="9481002" y="2412179"/>
            <a:ext cx="1440241" cy="1440241"/>
            <a:chOff x="14221503" y="3618268"/>
            <a:chExt cx="2160362" cy="2160362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221503" y="3618268"/>
              <a:ext cx="2160362" cy="2160362"/>
            </a:xfrm>
            <a:prstGeom prst="rect">
              <a:avLst/>
            </a:prstGeom>
          </p:spPr>
        </p:pic>
      </p:grpSp>
      <p:sp>
        <p:nvSpPr>
          <p:cNvPr id="176" name="Object 176"/>
          <p:cNvSpPr txBox="1"/>
          <p:nvPr/>
        </p:nvSpPr>
        <p:spPr>
          <a:xfrm>
            <a:off x="8760705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(상관계수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9420401" y="327974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x 398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2653233" y="3844158"/>
            <a:ext cx="1440241" cy="1440241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1899059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결측치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(결측치 과한 열 제거)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2592630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5450656" y="3844158"/>
            <a:ext cx="1440241" cy="1440241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4696485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(평균값, 상/하한값 대체)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5390049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8248106" y="3844158"/>
            <a:ext cx="1440241" cy="1440241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7493910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최종 데이터 셋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(UCI SECOM_Final)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8187512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2" name="그룹 1062"/>
          <p:cNvGrpSpPr/>
          <p:nvPr/>
        </p:nvGrpSpPr>
        <p:grpSpPr>
          <a:xfrm>
            <a:off x="5948244" y="2944298"/>
            <a:ext cx="558528" cy="247720"/>
            <a:chOff x="8922366" y="4416447"/>
            <a:chExt cx="837792" cy="371580"/>
          </a:xfrm>
        </p:grpSpPr>
        <p:pic>
          <p:nvPicPr>
            <p:cNvPr id="194" name="Object 19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922366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3" name="그룹 1063"/>
          <p:cNvGrpSpPr/>
          <p:nvPr/>
        </p:nvGrpSpPr>
        <p:grpSpPr>
          <a:xfrm>
            <a:off x="8663471" y="2931599"/>
            <a:ext cx="558528" cy="247720"/>
            <a:chOff x="12995206" y="4397399"/>
            <a:chExt cx="837792" cy="371580"/>
          </a:xfrm>
        </p:grpSpPr>
        <p:pic>
          <p:nvPicPr>
            <p:cNvPr id="197" name="Object 19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995206" y="4397399"/>
              <a:ext cx="837792" cy="371580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>
            <a:off x="1699942" y="4453116"/>
            <a:ext cx="558528" cy="247720"/>
            <a:chOff x="2549913" y="6679674"/>
            <a:chExt cx="837792" cy="371580"/>
          </a:xfrm>
        </p:grpSpPr>
        <p:pic>
          <p:nvPicPr>
            <p:cNvPr id="200" name="Object 19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49913" y="6679674"/>
              <a:ext cx="837792" cy="371580"/>
            </a:xfrm>
            <a:prstGeom prst="rect">
              <a:avLst/>
            </a:prstGeom>
          </p:spPr>
        </p:pic>
      </p:grpSp>
      <p:grpSp>
        <p:nvGrpSpPr>
          <p:cNvPr id="1065" name="그룹 1065"/>
          <p:cNvGrpSpPr/>
          <p:nvPr/>
        </p:nvGrpSpPr>
        <p:grpSpPr>
          <a:xfrm>
            <a:off x="4507157" y="4440418"/>
            <a:ext cx="558528" cy="247720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7314371" y="4458196"/>
            <a:ext cx="558528" cy="247720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5529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686410" y="252712"/>
            <a:ext cx="155772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44670"/>
            <a:ext cx="4948321" cy="3097795"/>
            <a:chOff x="953706" y="2617004"/>
            <a:chExt cx="7422481" cy="4646693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3706" y="2617004"/>
              <a:ext cx="7422481" cy="464669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821652" y="1720043"/>
            <a:ext cx="4948321" cy="3147049"/>
            <a:chOff x="8732478" y="2580064"/>
            <a:chExt cx="7422481" cy="4720574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732478" y="2580064"/>
              <a:ext cx="7422481" cy="4720574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2159539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047985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367506" y="6020800"/>
            <a:ext cx="1145546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및 결측치 제거 후 더욱 안정화된 데이터 분포를 확인 가능</a:t>
            </a:r>
          </a:p>
          <a:p>
            <a:pPr algn="ctr"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8816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756426" y="252712"/>
            <a:ext cx="14402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921716" y="496874"/>
            <a:ext cx="5089212" cy="5610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 Dataset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</a:t>
            </a:r>
            <a:r>
              <a:rPr lang="en-US" sz="1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811457 </a:t>
            </a:r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rows  x  6 columns</a:t>
            </a: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Columns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: 웨이퍼 맵 이미지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1333" dirty="0">
                <a:latin typeface="Cafe24 Ssurround" pitchFamily="34" charset="0"/>
                <a:cs typeface="Cafe24 Ssurround" pitchFamily="34" charset="0"/>
              </a:rPr>
              <a:t>diesize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: 웨이퍼 크기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lotName : 웨이퍼의 묶음 이름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waferIndex : 웨이퍼 목록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trianTestLabel : 머신러닝 데이터 구별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failureType : 불량품 타입</a:t>
            </a: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양품이 존재하지 않는 데이터 셋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 (FailureType간 데이터 수 차이 존재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사용/미사용 Column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waferIndex, lotName,  trianTestLabel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waferMap, diesize, failureType</a:t>
            </a:r>
          </a:p>
          <a:p>
            <a:pPr algn="just" defTabSz="609630" latinLnBrk="0"/>
            <a:endParaRPr lang="en-US" sz="1333" b="1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컬럼을 활용, 시각화 후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failureType분석</a:t>
            </a: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diesize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를 이용, 사이즈별 failureTyoe </a:t>
            </a:r>
            <a:endParaRPr lang="en-US" sz="1333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분석과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상관관계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40789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5812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088111" y="5078506"/>
            <a:ext cx="2472258" cy="2448277"/>
            <a:chOff x="15132166" y="7617758"/>
            <a:chExt cx="3708387" cy="367241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5797295" y="1513239"/>
            <a:ext cx="4176171" cy="4082367"/>
            <a:chOff x="8695943" y="2269858"/>
            <a:chExt cx="6264256" cy="612355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695943" y="2269858"/>
              <a:ext cx="6264256" cy="612355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190472" y="2771807"/>
            <a:ext cx="7489889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Correlation을 통해 센서와 </a:t>
            </a:r>
          </a:p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여부 간 상관성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831749" y="3741810"/>
            <a:ext cx="4190371" cy="7900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algn="ctr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Ex. 히트맵 중심에 가까울수록 양품이다</a:t>
            </a: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699247" y="5722228"/>
            <a:ext cx="400096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 히트 맵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7671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727417" y="1928487"/>
            <a:ext cx="3395369" cy="2634209"/>
            <a:chOff x="1091125" y="2892730"/>
            <a:chExt cx="5093053" cy="395131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692731" y="1320715"/>
            <a:ext cx="4829102" cy="4161587"/>
            <a:chOff x="8539096" y="1981072"/>
            <a:chExt cx="7243653" cy="6242381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761725" y="4945794"/>
            <a:ext cx="659242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관계 파악 다중 산점도그래프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761725" y="5485871"/>
            <a:ext cx="6062851" cy="86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1에 가까울수록 양품, 0에 가까울수록 불량 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결론: 불량이 적다는 것을 확인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354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735424" y="1933297"/>
            <a:ext cx="6302318" cy="3796772"/>
            <a:chOff x="1103136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03136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7249419" y="2454392"/>
            <a:ext cx="4849945" cy="1118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Logistic Regression 모델을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이용한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별 중요도 분석을 통해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향상과, 관리에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용이한 결과를 도출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6239214" y="1899883"/>
            <a:ext cx="5003309" cy="35811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머신러닝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모델의 훈련을 위한 train데이터와           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test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Train set : 예측모델을 훈련시키기위한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문제집)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Test set : 예측모델이 정확하게 예측하는지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비교하기 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답지)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5166361" y="3763131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356301" y="5810572"/>
            <a:ext cx="1317434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956903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956903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409296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79555" y="3820337"/>
            <a:ext cx="363674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 smtClean="0">
                <a:latin typeface="Cafe24 Ssurround" pitchFamily="34" charset="0"/>
                <a:cs typeface="Cafe24 Ssurround" pitchFamily="34" charset="0"/>
              </a:rPr>
              <a:t>프로젝트 개요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6101112" y="3409296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200" dirty="0"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113810" y="3820337"/>
            <a:ext cx="363484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200" dirty="0"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01111" y="4950324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13811" y="5361367"/>
            <a:ext cx="220714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느낀점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66822" y="4950324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200" dirty="0"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179556" y="5361367"/>
            <a:ext cx="20953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70187" y="5000206"/>
            <a:ext cx="717370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Under-Sampling(93.4%의 양품데이터를 축소)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Over-Sampling(6.6%의 불량품 데이터를 복제 후 확대)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437883" y="1503580"/>
            <a:ext cx="3477843" cy="3303951"/>
            <a:chOff x="656824" y="2255370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6824" y="2255370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250611" y="1503580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995774" y="1503581"/>
            <a:ext cx="3118715" cy="2882959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3" name="Object 163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4390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37883" y="1483085"/>
            <a:ext cx="10557891" cy="3113104"/>
            <a:chOff x="656824" y="2224627"/>
            <a:chExt cx="15836837" cy="466965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656824" y="2283191"/>
              <a:ext cx="4968990" cy="4547983"/>
              <a:chOff x="656824" y="2283191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656824" y="2283191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6025554" y="2227616"/>
              <a:ext cx="4968990" cy="4659132"/>
              <a:chOff x="6025554" y="2227616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6025554" y="2227616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522232" y="2224627"/>
              <a:ext cx="4968990" cy="4665110"/>
              <a:chOff x="11522232" y="2224627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1522232" y="2224627"/>
                <a:ext cx="4968990" cy="466511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03358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9" y="5510650"/>
            <a:ext cx="11696925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OverSampled Data의 모델별 정확도 비교를 통한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나은 예측 모델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82186"/>
            <a:ext cx="9187337" cy="3537125"/>
            <a:chOff x="1612900" y="2523279"/>
            <a:chExt cx="13781005" cy="5305687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2900" y="2523279"/>
              <a:ext cx="13781005" cy="5305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469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1075267" y="1681848"/>
            <a:ext cx="9207684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307689" y="5510650"/>
            <a:ext cx="11696925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OverSampled Data의 모델별 정확도 비교를 통한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나은 예측 모델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1045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5789136" y="1246577"/>
            <a:ext cx="4162868" cy="5362049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90343" y="1968445"/>
            <a:ext cx="5665118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정확도가 높았던 XGBoost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모델을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통해서 각 센서들이 불량품 판정에미치는 중요성에 대한 시각화 가능 </a:t>
            </a:r>
          </a:p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=&gt; 수율향상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0345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6495608" y="1803961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706979" y="1849435"/>
            <a:ext cx="5094475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-56842" y="4795105"/>
            <a:ext cx="10199225" cy="1323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 Column 분석 및 시각화를 통해서</a:t>
            </a:r>
          </a:p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패턴에는 총 9가지의 불량이 존재하며,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%가 none 타입에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해당한다는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사실을 알 수 있음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0360" y="1859327"/>
            <a:ext cx="6485753" cy="3522575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598726" y="1962637"/>
            <a:ext cx="4136359" cy="2015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패턴을 판별할 수 없고,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%를 차지하는 none을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제외한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나머지 패턴의 분석을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 별 자치하는 비율 분석이 가능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480208" y="1020168"/>
            <a:ext cx="3575580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9311" y="1878428"/>
            <a:ext cx="495978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웨이퍼 크기 빈도를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시각화하여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웨이퍼크기와 불량유형의 연관성을 확인했습니다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 비율을 확인하였고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많았습니다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제외하고 불량유형을 확인한 결과,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Edge-Ring 불량이 가장 많았습니다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869143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858595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887032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846070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1195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481644" y="1811635"/>
            <a:ext cx="4651494" cy="3216099"/>
            <a:chOff x="8222465" y="2717452"/>
            <a:chExt cx="6977241" cy="482414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22465" y="2717452"/>
              <a:ext cx="6977241" cy="482414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693272" y="5275624"/>
            <a:ext cx="9907584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크기가 커질수록 불량 패턴화 감소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= 웨이퍼크기가 작을수록 불량의 패턴화가 확실하게 나타남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710857" y="1811635"/>
            <a:ext cx="4114286" cy="3233874"/>
            <a:chOff x="1066285" y="2717452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6285" y="2717452"/>
              <a:ext cx="6171429" cy="4850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975645" y="4347578"/>
            <a:ext cx="9455063" cy="2431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웨이퍼크기는 0부터 20000까지 있으나, 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2000이상의 데이터의 수가 적어 표에 잘 보이지 않아서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500 초과 2000미만으로 정하여 시각화하였습니다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웨이퍼크기가 600미만인 게 가장 많았습니다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별로 개수를 확인했고 none이 가장 많습니다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534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20562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037810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26292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4037810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8" name="Object 168"/>
          <p:cNvSpPr txBox="1"/>
          <p:nvPr/>
        </p:nvSpPr>
        <p:spPr>
          <a:xfrm>
            <a:off x="7448650" y="1787543"/>
            <a:ext cx="4449306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trianTestLabel을 기준으로 불량유형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트레이닝한 웨이퍼 개수보다 테스트한 개수가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trianTestLabel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none 개수가 많은 걸 알 수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값을 제외하여 1을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트레이닝과 테스트에서 불량유형의 비율이 다름을 알 수 있습니다</a:t>
            </a: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None값을 제외하여 2를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테스트에서 불량이 많이 줄어들었습니다 ,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트레이닝에서  edge-ring과 center 불량유형이 많이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감소하였습니다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각 불량유형이 첫번째, 두번째로 많았으나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세번째, </a:t>
            </a:r>
            <a:r>
              <a:rPr lang="en-US" sz="12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네번째</a:t>
            </a:r>
            <a:r>
              <a:rPr lang="ko-KR" alt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가 되었습니다</a:t>
            </a:r>
            <a:r>
              <a:rPr lang="en-US" altLang="ko-KR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 </a:t>
            </a:r>
            <a:r>
              <a:rPr 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많이 발생한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줄이기 위해 노력했다는 것을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알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3158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494497" y="802032"/>
            <a:ext cx="4751339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23216" y="1652432"/>
            <a:ext cx="4809495" cy="3427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유형에 따른  wafer 개수 를 구하여 불량률과 어느 불량 유형이 가장 많이 나오는지에 대한  분석을 해보았습니다. 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총 172950 중 None 패턴이 147431로 약 85.24% ,나머지 패턴이 있는 불량품은 15.76%정도 나오는 걸로 나타났습니다.</a:t>
            </a: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패턴이 있는 불량품 중에는 ‘Edge-Ring’ 이 9680으로 가장 높고 ‘Near-Full’ 이 149로 가장 낮습니다.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그러므로 패턴이 있는 불량 유형 중 흔히 나는 불량 유형이 ‘Edge-Ring’이라는 것을 알 수 있습니다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09768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369945" y="630487"/>
            <a:ext cx="3759423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855595" y="1721857"/>
            <a:ext cx="3808727" cy="3784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‘Edge-Loc’는 다른  불량 유형에 비하여 차이가 적은 편으로 나타났습니다. 1376이 7.5%로 높은 수치를 나타냈고 1109가 6.9%로 1376과 0.6%차이를 보였습니다.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‘Edge-Ring’는 1075,2126,3036 세개의 크기가 비슷하게 나타났습니다. 1075가 21.1%로 나타났고, 2126이 15.7%, 3036이 14.7%로 나타났습니다. 이외의 크기는  차이가 크지 않는걸로 나타났습니다.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‘Random’은 1349가 14.3%로 높은 수치를 나타냈고, 그 밑인 1638, 533, 1080은 비슷한 수치를 나타냈으며, 그 외에의 크기는 비슷한 비율을 나타냈습니다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‘Near-Full’은 741로 두번째로 큰 516보다 4.7% 차이가 납니다.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855595" y="92124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76229" y="6399812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878033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6749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7163556" y="620960"/>
            <a:ext cx="3568953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854681" y="1710883"/>
            <a:ext cx="4182457" cy="35589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‘Center’는 515가 51.0%로  압도적으로  높은 수치를 나타내고 뒤를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이어 904(5.7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%), 1226(4.0%)로 나타났습니다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‘Donut’는 1334가 42.2%로 압도적으로 높은 수치를 나타냈고 뒤를 이어 845(7.9%), 1080(5.9 %)로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나타났습니다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‘Loc’은 533이 8.3%로 두번째로 많이 나온 776(6.7%)와 약 1.6% 차이가 납니다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‘Scratch’ 는 가장 작은 차이가 나는 불량유형입니다.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첫번째와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두번째가 약 0.3%차이가 나고 5번째와도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약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2.3% 정도 차이가 납니다.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2079130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  <p:sp>
        <p:nvSpPr>
          <p:cNvPr id="121" name="Object 158"/>
          <p:cNvSpPr txBox="1"/>
          <p:nvPr/>
        </p:nvSpPr>
        <p:spPr>
          <a:xfrm>
            <a:off x="576229" y="6399812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57"/>
          <p:cNvSpPr txBox="1"/>
          <p:nvPr/>
        </p:nvSpPr>
        <p:spPr>
          <a:xfrm>
            <a:off x="6855595" y="92124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520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2" y="2474222"/>
            <a:ext cx="5741434" cy="234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 전처리</a:t>
            </a: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None 패턴을 제외한 항목만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서로 다른 다이 크기를 가진 웨이퍼의 이미지 화를 위해서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새로운 ‘waferMapDim’컬럼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3748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048159" y="1107238"/>
            <a:ext cx="5139916" cy="5203031"/>
            <a:chOff x="7572238" y="1660857"/>
            <a:chExt cx="7709874" cy="7804546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436112" y="2310409"/>
            <a:ext cx="4540851" cy="30682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-불량 패턴 별 웨이퍼 이미지화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Column에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있는 0,1,2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와 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waferDim Column을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웨이퍼를 패턴 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이미지화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기존 반도체 생산 공정의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데이터를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불량품 결과 사이의 공정 문제, 도출된 결과값으로  반도체 공정 효율 상승을 기대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2808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5"/>
            <a:ext cx="8426814" cy="4245008"/>
            <a:chOff x="1612900" y="3080783"/>
            <a:chExt cx="12640221" cy="6367512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5975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692354" y="1132789"/>
            <a:ext cx="51171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98815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670454" y="3275820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분석 이유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950622" y="3682932"/>
            <a:ext cx="9842170" cy="2914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과거 1930년대 영국에서 흑백 브라운관(CRT)를 출시를 시작으로 많은 디스플레이 기기는 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많은 변화와 발전을 해오면서 2002년경 LCD,PDP 등 디지털 방식의 평판디스플레이가 본격적으로 등장을 하면서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 시장의 큰 변화를 맞이하게 되었다.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평판디스플레이의 우수한 화질과 슬림한 디자인은 높은 가격에도 불구하고 소비자의 호응을 끌어낼 수 있었으며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디스플레이산업 역시 새로운 시장을 형성하며 한 단계 업그레이드 됐다.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앞으로의 전망역시 LCD를 위주로 발전과 변화를 맞이 할 텐데 이 중요한 구성 요소로 TFT가 있는데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TFT는 디스플레이 화면을 구성하는 각각의 픽셀의 밝기를 조절 하는 역할로 반도체로 구성이 되어 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그래서 우리는 그 중요한 TFT를 구성하고 있는 반도체 요소들의 다양한 불량원인과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제일 잘 발생하는 불량은 뭐가 있는 분석을 하려고 한다.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70454" y="2115051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 smtClean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프로젝트 </a:t>
            </a:r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950622" y="2605303"/>
            <a:ext cx="8033857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프로젝트 개요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07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692354" y="1132789"/>
            <a:ext cx="51171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37171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4887700" y="869854"/>
            <a:ext cx="9395362" cy="1323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불량률 공정 관련 머신러닝을 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 시킨 모델보다 테스트한 모델의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수가 많음을 확인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104414" y="1513239"/>
            <a:ext cx="3531433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뒤에 안쓰면 이 페이지 필요없음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85998" y="2247521"/>
            <a:ext cx="9151103" cy="3888898"/>
            <a:chOff x="1628997" y="3371281"/>
            <a:chExt cx="13726654" cy="5833347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28997" y="3371281"/>
              <a:ext cx="13726654" cy="5833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888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942737" y="2270672"/>
            <a:ext cx="8237889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데이터를 통해 어떤 부분을 알고 싶었는지 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분석을 한 이유를  종합해서 어떤 결론이 나왔는가에 포커스 해서 작성하면 된다</a:t>
            </a: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65722" y="3927601"/>
            <a:ext cx="8928752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맵 이미지 머신 러닝 데이터 분석 </a:t>
            </a:r>
          </a:p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자료 추가예정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1318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630862" y="3193657"/>
            <a:ext cx="8928752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내용 추가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889589" y="4198517"/>
            <a:ext cx="5304173" cy="18162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왜 이페이지가 있는지 및 기능이 어떻게 되는지 간략한 설명 및 이미지만 add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807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994224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155444" y="814693"/>
            <a:ext cx="6535548" cy="3940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디스플레이 패널은 다양한 센서를 사용하여 불량을 감지합니다. 이러한 센서는 디스플레이 패널의 전기, 광학 및 기계적 특성을 측정합니다. 센서에서 수집된 데이터는 불량의 존재를 감지하기 위해 분석됩니다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TFT 패널의 웨이퍼에서 발생하는 불량 은  디스플레이 패널의 색상, 밝기 및 선명도에 영향을 줄 수 있습니다. 또한 웨이퍼의 수율을 감소시킬 수도 있습니다.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데이터 분석을 통해 제조업체는 웨이퍼에서 발생하는 불량의 종류와 수율을 파악할 수 있습니다. 이 정보는 공정 및 환경을 개선하기 위한 조치를 취하는 데 사용할 수 있습니다. 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와 불량 데이터 분석은 디스플레이 패널의 품질을 개선하고 웨이퍼의 수율을 향상시키는 데 필수적인 도구입니다. 이를 통해 제조업체는 불량을 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사전에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감지하고 수율을 저하시키는 문제를 해결할 수 있습니다.</a:t>
            </a: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이 결론이 도움이 되셨기를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2947687" y="4347581"/>
            <a:ext cx="730164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 주제를 받고 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자료조사를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하기  전이나 하는  중,  주제에  대해 이해하면서 접근하는 것이 쉽지 않았고 현실은 쉽지 않구나…라는 것을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간접적으로나마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느낄 수 있는 좋은 계기가 되었고 포기하지않고 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할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있는 것에 도전 해볼 수 있는 좋은 계기가 되었다.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21" name="Object 121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43" name="그룹 1043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50" name="Object 14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52" name="Object 152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3" name="그룹 1053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work-flow</a:t>
            </a:r>
            <a:endParaRPr lang="en-US" sz="1200" dirty="0">
              <a:latin typeface="Calibri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1" y="1441627"/>
            <a:ext cx="5964948" cy="508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1" y="1436177"/>
            <a:ext cx="9150472" cy="5212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work-flow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275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" y="1448815"/>
            <a:ext cx="9778690" cy="38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88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629442" y="252712"/>
            <a:ext cx="15926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latin typeface="Cafe24 Ssurround" pitchFamily="34" charset="0"/>
                <a:cs typeface="Cafe24 Ssurround" pitchFamily="34" charset="0"/>
              </a:rPr>
              <a:t>UCI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8519069" y="1024491"/>
            <a:ext cx="3508348" cy="3560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-Columns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0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Time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</a:t>
            </a:r>
            <a:r>
              <a:rPr lang="en-US" sz="1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0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2042" y="1980807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1372</Words>
  <Application>Microsoft Office PowerPoint</Application>
  <PresentationFormat>와이드스크린</PresentationFormat>
  <Paragraphs>432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Cafe24 Ssurround</vt:lpstr>
      <vt:lpstr>THEDoodlemiri</vt:lpstr>
      <vt:lpstr>카페24 써라운드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13</cp:revision>
  <dcterms:created xsi:type="dcterms:W3CDTF">2023-05-22T00:49:57Z</dcterms:created>
  <dcterms:modified xsi:type="dcterms:W3CDTF">2023-05-23T01:39:48Z</dcterms:modified>
</cp:coreProperties>
</file>